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F7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812AEC-9CD1-4ED4-9FEE-C2078DFCC29C}" type="datetimeFigureOut">
              <a:rPr lang="en-US" smtClean="0"/>
              <a:t>4/12/2012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F152D-E61B-4441-BA63-F9A72C843787}" type="slidenum">
              <a:rPr lang="en-US" smtClean="0"/>
              <a:t>‹#›</a:t>
            </a:fld>
            <a:endParaRPr lang="en-US"/>
          </a:p>
        </p:txBody>
      </p:sp>
    </p:spTree>
    <p:extLst>
      <p:ext uri="{BB962C8B-B14F-4D97-AF65-F5344CB8AC3E}">
        <p14:creationId xmlns:p14="http://schemas.microsoft.com/office/powerpoint/2010/main" val="4092067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2AEC-9CD1-4ED4-9FEE-C2078DFCC29C}" type="datetimeFigureOut">
              <a:rPr lang="en-US" smtClean="0"/>
              <a:t>4/12/2012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F152D-E61B-4441-BA63-F9A72C843787}" type="slidenum">
              <a:rPr lang="en-US" smtClean="0"/>
              <a:t>‹#›</a:t>
            </a:fld>
            <a:endParaRPr lang="en-US"/>
          </a:p>
        </p:txBody>
      </p:sp>
    </p:spTree>
    <p:extLst>
      <p:ext uri="{BB962C8B-B14F-4D97-AF65-F5344CB8AC3E}">
        <p14:creationId xmlns:p14="http://schemas.microsoft.com/office/powerpoint/2010/main" val="3518606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2AEC-9CD1-4ED4-9FEE-C2078DFCC29C}" type="datetimeFigureOut">
              <a:rPr lang="en-US" smtClean="0"/>
              <a:t>4/12/2012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F152D-E61B-4441-BA63-F9A72C843787}" type="slidenum">
              <a:rPr lang="en-US" smtClean="0"/>
              <a:t>‹#›</a:t>
            </a:fld>
            <a:endParaRPr lang="en-US"/>
          </a:p>
        </p:txBody>
      </p:sp>
    </p:spTree>
    <p:extLst>
      <p:ext uri="{BB962C8B-B14F-4D97-AF65-F5344CB8AC3E}">
        <p14:creationId xmlns:p14="http://schemas.microsoft.com/office/powerpoint/2010/main" val="2402088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2AEC-9CD1-4ED4-9FEE-C2078DFCC29C}" type="datetimeFigureOut">
              <a:rPr lang="en-US" smtClean="0"/>
              <a:t>4/12/2012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F152D-E61B-4441-BA63-F9A72C843787}" type="slidenum">
              <a:rPr lang="en-US" smtClean="0"/>
              <a:t>‹#›</a:t>
            </a:fld>
            <a:endParaRPr lang="en-US"/>
          </a:p>
        </p:txBody>
      </p:sp>
    </p:spTree>
    <p:extLst>
      <p:ext uri="{BB962C8B-B14F-4D97-AF65-F5344CB8AC3E}">
        <p14:creationId xmlns:p14="http://schemas.microsoft.com/office/powerpoint/2010/main" val="2806192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812AEC-9CD1-4ED4-9FEE-C2078DFCC29C}" type="datetimeFigureOut">
              <a:rPr lang="en-US" smtClean="0"/>
              <a:t>4/12/2012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F152D-E61B-4441-BA63-F9A72C843787}" type="slidenum">
              <a:rPr lang="en-US" smtClean="0"/>
              <a:t>‹#›</a:t>
            </a:fld>
            <a:endParaRPr lang="en-US"/>
          </a:p>
        </p:txBody>
      </p:sp>
    </p:spTree>
    <p:extLst>
      <p:ext uri="{BB962C8B-B14F-4D97-AF65-F5344CB8AC3E}">
        <p14:creationId xmlns:p14="http://schemas.microsoft.com/office/powerpoint/2010/main" val="2896159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812AEC-9CD1-4ED4-9FEE-C2078DFCC29C}" type="datetimeFigureOut">
              <a:rPr lang="en-US" smtClean="0"/>
              <a:t>4/12/2012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F152D-E61B-4441-BA63-F9A72C843787}" type="slidenum">
              <a:rPr lang="en-US" smtClean="0"/>
              <a:t>‹#›</a:t>
            </a:fld>
            <a:endParaRPr lang="en-US"/>
          </a:p>
        </p:txBody>
      </p:sp>
    </p:spTree>
    <p:extLst>
      <p:ext uri="{BB962C8B-B14F-4D97-AF65-F5344CB8AC3E}">
        <p14:creationId xmlns:p14="http://schemas.microsoft.com/office/powerpoint/2010/main" val="2428374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812AEC-9CD1-4ED4-9FEE-C2078DFCC29C}" type="datetimeFigureOut">
              <a:rPr lang="en-US" smtClean="0"/>
              <a:t>4/12/2012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3F152D-E61B-4441-BA63-F9A72C843787}" type="slidenum">
              <a:rPr lang="en-US" smtClean="0"/>
              <a:t>‹#›</a:t>
            </a:fld>
            <a:endParaRPr lang="en-US"/>
          </a:p>
        </p:txBody>
      </p:sp>
    </p:spTree>
    <p:extLst>
      <p:ext uri="{BB962C8B-B14F-4D97-AF65-F5344CB8AC3E}">
        <p14:creationId xmlns:p14="http://schemas.microsoft.com/office/powerpoint/2010/main" val="1801904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812AEC-9CD1-4ED4-9FEE-C2078DFCC29C}" type="datetimeFigureOut">
              <a:rPr lang="en-US" smtClean="0"/>
              <a:t>4/12/2012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3F152D-E61B-4441-BA63-F9A72C843787}" type="slidenum">
              <a:rPr lang="en-US" smtClean="0"/>
              <a:t>‹#›</a:t>
            </a:fld>
            <a:endParaRPr lang="en-US"/>
          </a:p>
        </p:txBody>
      </p:sp>
    </p:spTree>
    <p:extLst>
      <p:ext uri="{BB962C8B-B14F-4D97-AF65-F5344CB8AC3E}">
        <p14:creationId xmlns:p14="http://schemas.microsoft.com/office/powerpoint/2010/main" val="3990612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12AEC-9CD1-4ED4-9FEE-C2078DFCC29C}" type="datetimeFigureOut">
              <a:rPr lang="en-US" smtClean="0"/>
              <a:t>4/12/2012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3F152D-E61B-4441-BA63-F9A72C843787}" type="slidenum">
              <a:rPr lang="en-US" smtClean="0"/>
              <a:t>‹#›</a:t>
            </a:fld>
            <a:endParaRPr lang="en-US"/>
          </a:p>
        </p:txBody>
      </p:sp>
    </p:spTree>
    <p:extLst>
      <p:ext uri="{BB962C8B-B14F-4D97-AF65-F5344CB8AC3E}">
        <p14:creationId xmlns:p14="http://schemas.microsoft.com/office/powerpoint/2010/main" val="531901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12AEC-9CD1-4ED4-9FEE-C2078DFCC29C}" type="datetimeFigureOut">
              <a:rPr lang="en-US" smtClean="0"/>
              <a:t>4/12/2012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F152D-E61B-4441-BA63-F9A72C843787}" type="slidenum">
              <a:rPr lang="en-US" smtClean="0"/>
              <a:t>‹#›</a:t>
            </a:fld>
            <a:endParaRPr lang="en-US"/>
          </a:p>
        </p:txBody>
      </p:sp>
    </p:spTree>
    <p:extLst>
      <p:ext uri="{BB962C8B-B14F-4D97-AF65-F5344CB8AC3E}">
        <p14:creationId xmlns:p14="http://schemas.microsoft.com/office/powerpoint/2010/main" val="2761522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12AEC-9CD1-4ED4-9FEE-C2078DFCC29C}" type="datetimeFigureOut">
              <a:rPr lang="en-US" smtClean="0"/>
              <a:t>4/12/2012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F152D-E61B-4441-BA63-F9A72C843787}" type="slidenum">
              <a:rPr lang="en-US" smtClean="0"/>
              <a:t>‹#›</a:t>
            </a:fld>
            <a:endParaRPr lang="en-US"/>
          </a:p>
        </p:txBody>
      </p:sp>
    </p:spTree>
    <p:extLst>
      <p:ext uri="{BB962C8B-B14F-4D97-AF65-F5344CB8AC3E}">
        <p14:creationId xmlns:p14="http://schemas.microsoft.com/office/powerpoint/2010/main" val="269931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hingle">
          <a:fgClr>
            <a:srgbClr val="31F7F2"/>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812AEC-9CD1-4ED4-9FEE-C2078DFCC29C}" type="datetimeFigureOut">
              <a:rPr lang="en-US" smtClean="0"/>
              <a:t>4/12/2012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3F152D-E61B-4441-BA63-F9A72C843787}" type="slidenum">
              <a:rPr lang="en-US" smtClean="0"/>
              <a:t>‹#›</a:t>
            </a:fld>
            <a:endParaRPr lang="en-US"/>
          </a:p>
        </p:txBody>
      </p:sp>
    </p:spTree>
    <p:extLst>
      <p:ext uri="{BB962C8B-B14F-4D97-AF65-F5344CB8AC3E}">
        <p14:creationId xmlns:p14="http://schemas.microsoft.com/office/powerpoint/2010/main" val="1944451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381000"/>
            <a:ext cx="7391400" cy="5543550"/>
          </a:xfrm>
          <a:prstGeom prst="rect">
            <a:avLst/>
          </a:prstGeom>
          <a:ln>
            <a:noFill/>
          </a:ln>
          <a:effectLst>
            <a:softEdge rad="112500"/>
          </a:effectLst>
        </p:spPr>
      </p:pic>
      <p:sp>
        <p:nvSpPr>
          <p:cNvPr id="2" name="Title 1"/>
          <p:cNvSpPr>
            <a:spLocks noGrp="1"/>
          </p:cNvSpPr>
          <p:nvPr>
            <p:ph type="ctrTitle"/>
          </p:nvPr>
        </p:nvSpPr>
        <p:spPr>
          <a:xfrm>
            <a:off x="533400" y="0"/>
            <a:ext cx="7772400" cy="1470025"/>
          </a:xfrm>
        </p:spPr>
        <p:txBody>
          <a:bodyPr/>
          <a:lstStyle/>
          <a:p>
            <a:r>
              <a:rPr lang="en-US" dirty="0" smtClean="0"/>
              <a:t>Hydroelectricity</a:t>
            </a:r>
            <a:endParaRPr lang="en-US" dirty="0"/>
          </a:p>
        </p:txBody>
      </p:sp>
      <p:sp>
        <p:nvSpPr>
          <p:cNvPr id="3" name="Subtitle 2"/>
          <p:cNvSpPr>
            <a:spLocks noGrp="1"/>
          </p:cNvSpPr>
          <p:nvPr>
            <p:ph type="subTitle" idx="1"/>
          </p:nvPr>
        </p:nvSpPr>
        <p:spPr>
          <a:xfrm>
            <a:off x="3200400" y="3962400"/>
            <a:ext cx="3048000" cy="1752600"/>
          </a:xfrm>
        </p:spPr>
        <p:txBody>
          <a:bodyPr/>
          <a:lstStyle/>
          <a:p>
            <a:r>
              <a:rPr lang="en-US" dirty="0" smtClean="0">
                <a:solidFill>
                  <a:schemeClr val="tx1"/>
                </a:solidFill>
              </a:rPr>
              <a:t>By Rachael Axmann and Ally Ivanitski</a:t>
            </a:r>
            <a:endParaRPr lang="en-US" dirty="0">
              <a:solidFill>
                <a:schemeClr val="tx1"/>
              </a:solidFill>
            </a:endParaRPr>
          </a:p>
        </p:txBody>
      </p:sp>
    </p:spTree>
    <p:extLst>
      <p:ext uri="{BB962C8B-B14F-4D97-AF65-F5344CB8AC3E}">
        <p14:creationId xmlns:p14="http://schemas.microsoft.com/office/powerpoint/2010/main" val="3788005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nodeType="clickEffect">
                                  <p:stCondLst>
                                    <p:cond delay="0"/>
                                  </p:stCondLst>
                                  <p:childTnLst>
                                    <p:anim calcmode="lin" valueType="num">
                                      <p:cBhvr>
                                        <p:cTn id="14" dur="1000"/>
                                        <p:tgtEl>
                                          <p:spTgt spid="3">
                                            <p:txEl>
                                              <p:pRg st="0" end="0"/>
                                            </p:txEl>
                                          </p:spTgt>
                                        </p:tgtEl>
                                        <p:attrNameLst>
                                          <p:attrName>ppt_w</p:attrName>
                                        </p:attrNameLst>
                                      </p:cBhvr>
                                      <p:tavLst>
                                        <p:tav tm="0">
                                          <p:val>
                                            <p:strVal val="ppt_w"/>
                                          </p:val>
                                        </p:tav>
                                        <p:tav tm="100000">
                                          <p:val>
                                            <p:fltVal val="0"/>
                                          </p:val>
                                        </p:tav>
                                      </p:tavLst>
                                    </p:anim>
                                    <p:anim calcmode="lin" valueType="num">
                                      <p:cBhvr>
                                        <p:cTn id="15" dur="1000"/>
                                        <p:tgtEl>
                                          <p:spTgt spid="3">
                                            <p:txEl>
                                              <p:pRg st="0" end="0"/>
                                            </p:txEl>
                                          </p:spTgt>
                                        </p:tgtEl>
                                        <p:attrNameLst>
                                          <p:attrName>ppt_h</p:attrName>
                                        </p:attrNameLst>
                                      </p:cBhvr>
                                      <p:tavLst>
                                        <p:tav tm="0">
                                          <p:val>
                                            <p:strVal val="ppt_h"/>
                                          </p:val>
                                        </p:tav>
                                        <p:tav tm="100000">
                                          <p:val>
                                            <p:fltVal val="0"/>
                                          </p:val>
                                        </p:tav>
                                      </p:tavLst>
                                    </p:anim>
                                    <p:anim calcmode="lin" valueType="num">
                                      <p:cBhvr>
                                        <p:cTn id="16" dur="1000"/>
                                        <p:tgtEl>
                                          <p:spTgt spid="3">
                                            <p:txEl>
                                              <p:pRg st="0" end="0"/>
                                            </p:txEl>
                                          </p:spTgt>
                                        </p:tgtEl>
                                        <p:attrNameLst>
                                          <p:attrName>style.rotation</p:attrName>
                                        </p:attrNameLst>
                                      </p:cBhvr>
                                      <p:tavLst>
                                        <p:tav tm="0">
                                          <p:val>
                                            <p:fltVal val="0"/>
                                          </p:val>
                                        </p:tav>
                                        <p:tav tm="100000">
                                          <p:val>
                                            <p:fltVal val="90"/>
                                          </p:val>
                                        </p:tav>
                                      </p:tavLst>
                                    </p:anim>
                                    <p:animEffect transition="out" filter="fade">
                                      <p:cBhvr>
                                        <p:cTn id="17" dur="1000"/>
                                        <p:tgtEl>
                                          <p:spTgt spid="3">
                                            <p:txEl>
                                              <p:pRg st="0" end="0"/>
                                            </p:txEl>
                                          </p:spTgt>
                                        </p:tgtEl>
                                      </p:cBhvr>
                                    </p:animEffect>
                                    <p:set>
                                      <p:cBhvr>
                                        <p:cTn id="18"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57200"/>
            <a:ext cx="7848600" cy="5867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How Hydroelectricity Works</a:t>
            </a:r>
            <a:endParaRPr lang="en-US" dirty="0"/>
          </a:p>
        </p:txBody>
      </p:sp>
      <p:sp>
        <p:nvSpPr>
          <p:cNvPr id="5" name="Content Placeholder 4"/>
          <p:cNvSpPr>
            <a:spLocks noGrp="1"/>
          </p:cNvSpPr>
          <p:nvPr>
            <p:ph idx="1"/>
          </p:nvPr>
        </p:nvSpPr>
        <p:spPr/>
        <p:txBody>
          <a:bodyPr>
            <a:normAutofit/>
          </a:bodyPr>
          <a:lstStyle/>
          <a:p>
            <a:r>
              <a:rPr lang="en-US" sz="3600" dirty="0" smtClean="0"/>
              <a:t>The water flows downhill</a:t>
            </a:r>
          </a:p>
          <a:p>
            <a:r>
              <a:rPr lang="en-US" sz="3600" dirty="0" smtClean="0"/>
              <a:t>The water turns the turbine</a:t>
            </a:r>
          </a:p>
          <a:p>
            <a:r>
              <a:rPr lang="en-US" sz="3600" dirty="0" smtClean="0"/>
              <a:t>The turbine turns the generator</a:t>
            </a:r>
          </a:p>
          <a:p>
            <a:r>
              <a:rPr lang="en-US" sz="3600" dirty="0" smtClean="0"/>
              <a:t>The generator produces electricity</a:t>
            </a:r>
            <a:endParaRPr lang="en-US" sz="3600" dirty="0"/>
          </a:p>
        </p:txBody>
      </p:sp>
    </p:spTree>
    <p:extLst>
      <p:ext uri="{BB962C8B-B14F-4D97-AF65-F5344CB8AC3E}">
        <p14:creationId xmlns:p14="http://schemas.microsoft.com/office/powerpoint/2010/main" val="135273756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nodeType="click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wheel(1)">
                                      <p:cBhvr>
                                        <p:cTn id="16" dur="2000"/>
                                        <p:tgtEl>
                                          <p:spTgt spid="5">
                                            <p:txEl>
                                              <p:pRg st="0" end="0"/>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wheel(1)">
                                      <p:cBhvr>
                                        <p:cTn id="19" dur="2000"/>
                                        <p:tgtEl>
                                          <p:spTgt spid="5">
                                            <p:txEl>
                                              <p:pRg st="1" end="1"/>
                                            </p:txEl>
                                          </p:spTgt>
                                        </p:tgtEl>
                                      </p:cBhvr>
                                    </p:animEffect>
                                  </p:childTnLst>
                                </p:cTn>
                              </p:par>
                              <p:par>
                                <p:cTn id="20" presetID="21" presetClass="entr" presetSubtype="1" fill="hold"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wheel(1)">
                                      <p:cBhvr>
                                        <p:cTn id="22" dur="2000"/>
                                        <p:tgtEl>
                                          <p:spTgt spid="5">
                                            <p:txEl>
                                              <p:pRg st="2" end="2"/>
                                            </p:txEl>
                                          </p:spTgt>
                                        </p:tgtEl>
                                      </p:cBhvr>
                                    </p:animEffect>
                                  </p:childTnLst>
                                </p:cTn>
                              </p:par>
                              <p:par>
                                <p:cTn id="23" presetID="21" presetClass="entr" presetSubtype="1" fill="hold" nodeType="with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wheel(1)">
                                      <p:cBhvr>
                                        <p:cTn id="25"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Hydroelectricity</a:t>
            </a:r>
            <a:endParaRPr lang="en-US" dirty="0"/>
          </a:p>
        </p:txBody>
      </p:sp>
      <p:sp>
        <p:nvSpPr>
          <p:cNvPr id="3" name="Content Placeholder 2"/>
          <p:cNvSpPr>
            <a:spLocks noGrp="1"/>
          </p:cNvSpPr>
          <p:nvPr>
            <p:ph idx="1"/>
          </p:nvPr>
        </p:nvSpPr>
        <p:spPr/>
        <p:txBody>
          <a:bodyPr>
            <a:normAutofit fontScale="92500" lnSpcReduction="10000"/>
          </a:bodyPr>
          <a:lstStyle/>
          <a:p>
            <a:r>
              <a:rPr lang="en-US" sz="2800" dirty="0" smtClean="0"/>
              <a:t>Hydroelectricity began almost 2,000 years ago when the Greeks used water wheels to grind wheat. Then, in the 1700’s, hydropower was used for milling lumber , milling  grain, and for pumping irrigation water. In Appleton, Wisconsin, they became the first to use hydroelectric power in the US in 1882. It produced 12.5 kilowatts of power. The total electricity generated was equal to 250 lights. Within the next 20 years, 300 hydroelectric plants were operated worldwide. The invention of hydraulic reaction turbines created the expansion of hydropower. 40% of the United States’ electricity has been provided by hydroelectric power since the early 1900’s.</a:t>
            </a:r>
            <a:endParaRPr lang="en-US" sz="2800" dirty="0"/>
          </a:p>
        </p:txBody>
      </p:sp>
    </p:spTree>
    <p:extLst>
      <p:ext uri="{BB962C8B-B14F-4D97-AF65-F5344CB8AC3E}">
        <p14:creationId xmlns:p14="http://schemas.microsoft.com/office/powerpoint/2010/main" val="376988596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0" fill="hold"/>
                                        <p:tgtEl>
                                          <p:spTgt spid="2"/>
                                        </p:tgtEl>
                                        <p:attrNameLst>
                                          <p:attrName>ppt_x</p:attrName>
                                        </p:attrNameLst>
                                      </p:cBhvr>
                                      <p:tavLst>
                                        <p:tav tm="0">
                                          <p:val>
                                            <p:strVal val="#ppt_x"/>
                                          </p:val>
                                        </p:tav>
                                        <p:tav tm="100000">
                                          <p:val>
                                            <p:strVal val="#ppt_x"/>
                                          </p:val>
                                        </p:tav>
                                      </p:tavLst>
                                    </p:anim>
                                    <p:anim calcmode="lin" valueType="num">
                                      <p:cBhvr>
                                        <p:cTn id="8" dur="15000" fill="hold"/>
                                        <p:tgtEl>
                                          <p:spTgt spid="2"/>
                                        </p:tgtEl>
                                        <p:attrNameLst>
                                          <p:attrName>ppt_y</p:attrName>
                                        </p:attrNameLst>
                                      </p:cBhvr>
                                      <p:tavLst>
                                        <p:tav tm="0">
                                          <p:val>
                                            <p:strVal val="#ppt_y+1"/>
                                          </p:val>
                                        </p:tav>
                                        <p:tav tm="100000">
                                          <p:val>
                                            <p:strVal val="#ppt_y-1"/>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80">
                                          <p:stCondLst>
                                            <p:cond delay="0"/>
                                          </p:stCondLst>
                                        </p:cTn>
                                        <p:tgtEl>
                                          <p:spTgt spid="3">
                                            <p:txEl>
                                              <p:pRg st="0" end="0"/>
                                            </p:txEl>
                                          </p:spTgt>
                                        </p:tgtEl>
                                      </p:cBhvr>
                                    </p:animEffect>
                                    <p:anim calcmode="lin" valueType="num">
                                      <p:cBhvr>
                                        <p:cTn id="1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0" end="0"/>
                                            </p:txEl>
                                          </p:spTgt>
                                        </p:tgtEl>
                                      </p:cBhvr>
                                      <p:to x="100000" y="60000"/>
                                    </p:animScale>
                                    <p:animScale>
                                      <p:cBhvr>
                                        <p:cTn id="20" dur="166" decel="50000">
                                          <p:stCondLst>
                                            <p:cond delay="676"/>
                                          </p:stCondLst>
                                        </p:cTn>
                                        <p:tgtEl>
                                          <p:spTgt spid="3">
                                            <p:txEl>
                                              <p:pRg st="0" end="0"/>
                                            </p:txEl>
                                          </p:spTgt>
                                        </p:tgtEl>
                                      </p:cBhvr>
                                      <p:to x="100000" y="100000"/>
                                    </p:animScale>
                                    <p:animScale>
                                      <p:cBhvr>
                                        <p:cTn id="21" dur="26">
                                          <p:stCondLst>
                                            <p:cond delay="1312"/>
                                          </p:stCondLst>
                                        </p:cTn>
                                        <p:tgtEl>
                                          <p:spTgt spid="3">
                                            <p:txEl>
                                              <p:pRg st="0" end="0"/>
                                            </p:txEl>
                                          </p:spTgt>
                                        </p:tgtEl>
                                      </p:cBhvr>
                                      <p:to x="100000" y="80000"/>
                                    </p:animScale>
                                    <p:animScale>
                                      <p:cBhvr>
                                        <p:cTn id="22" dur="166" decel="50000">
                                          <p:stCondLst>
                                            <p:cond delay="1338"/>
                                          </p:stCondLst>
                                        </p:cTn>
                                        <p:tgtEl>
                                          <p:spTgt spid="3">
                                            <p:txEl>
                                              <p:pRg st="0" end="0"/>
                                            </p:txEl>
                                          </p:spTgt>
                                        </p:tgtEl>
                                      </p:cBhvr>
                                      <p:to x="100000" y="100000"/>
                                    </p:animScale>
                                    <p:animScale>
                                      <p:cBhvr>
                                        <p:cTn id="23" dur="26">
                                          <p:stCondLst>
                                            <p:cond delay="1642"/>
                                          </p:stCondLst>
                                        </p:cTn>
                                        <p:tgtEl>
                                          <p:spTgt spid="3">
                                            <p:txEl>
                                              <p:pRg st="0" end="0"/>
                                            </p:txEl>
                                          </p:spTgt>
                                        </p:tgtEl>
                                      </p:cBhvr>
                                      <p:to x="100000" y="90000"/>
                                    </p:animScale>
                                    <p:animScale>
                                      <p:cBhvr>
                                        <p:cTn id="24" dur="166" decel="50000">
                                          <p:stCondLst>
                                            <p:cond delay="1668"/>
                                          </p:stCondLst>
                                        </p:cTn>
                                        <p:tgtEl>
                                          <p:spTgt spid="3">
                                            <p:txEl>
                                              <p:pRg st="0" end="0"/>
                                            </p:txEl>
                                          </p:spTgt>
                                        </p:tgtEl>
                                      </p:cBhvr>
                                      <p:to x="100000" y="100000"/>
                                    </p:animScale>
                                    <p:animScale>
                                      <p:cBhvr>
                                        <p:cTn id="25" dur="26">
                                          <p:stCondLst>
                                            <p:cond delay="1808"/>
                                          </p:stCondLst>
                                        </p:cTn>
                                        <p:tgtEl>
                                          <p:spTgt spid="3">
                                            <p:txEl>
                                              <p:pRg st="0" end="0"/>
                                            </p:txEl>
                                          </p:spTgt>
                                        </p:tgtEl>
                                      </p:cBhvr>
                                      <p:to x="100000" y="95000"/>
                                    </p:animScale>
                                    <p:animScale>
                                      <p:cBhvr>
                                        <p:cTn id="26"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Advantages</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pPr marL="0" indent="0">
              <a:buNone/>
            </a:pPr>
            <a:r>
              <a:rPr lang="en-US" sz="1900" dirty="0" smtClean="0"/>
              <a:t>The advantages of hydropower are</a:t>
            </a:r>
          </a:p>
          <a:p>
            <a:pPr>
              <a:buFont typeface="Wingdings" pitchFamily="2" charset="2"/>
              <a:buChar char="v"/>
            </a:pPr>
            <a:r>
              <a:rPr lang="en-US" sz="1900" dirty="0" smtClean="0"/>
              <a:t>Once the dam is constructed, the electricity can be produced constantly</a:t>
            </a:r>
          </a:p>
          <a:p>
            <a:pPr>
              <a:buFont typeface="Wingdings" pitchFamily="2" charset="2"/>
              <a:buChar char="v"/>
            </a:pPr>
            <a:r>
              <a:rPr lang="en-US" sz="1900" dirty="0" smtClean="0"/>
              <a:t>If electricity isn’t needed, the gates can be closed and the water can be saved for when electricity is in high demand.</a:t>
            </a:r>
          </a:p>
          <a:p>
            <a:pPr>
              <a:buFont typeface="Wingdings" pitchFamily="2" charset="2"/>
              <a:buChar char="v"/>
            </a:pPr>
            <a:r>
              <a:rPr lang="en-US" sz="1900" dirty="0" smtClean="0"/>
              <a:t>Since dams are designed to last for decades, the supply of water will last for decades.</a:t>
            </a:r>
          </a:p>
          <a:p>
            <a:pPr>
              <a:buFont typeface="Wingdings" pitchFamily="2" charset="2"/>
              <a:buChar char="v"/>
            </a:pPr>
            <a:r>
              <a:rPr lang="en-US" sz="1900" dirty="0" smtClean="0"/>
              <a:t>Lakes forming behind dams can be used for recreational activities.</a:t>
            </a:r>
          </a:p>
          <a:p>
            <a:pPr>
              <a:buFont typeface="Wingdings" pitchFamily="2" charset="2"/>
              <a:buChar char="v"/>
            </a:pPr>
            <a:r>
              <a:rPr lang="en-US" sz="1900" dirty="0" smtClean="0"/>
              <a:t>Build up of water means that energy can be saved for another time.</a:t>
            </a:r>
          </a:p>
          <a:p>
            <a:pPr>
              <a:buFont typeface="Wingdings" pitchFamily="2" charset="2"/>
              <a:buChar char="v"/>
            </a:pPr>
            <a:r>
              <a:rPr lang="en-US" sz="1900" dirty="0" smtClean="0"/>
              <a:t>Dams do not produce greenhouse gases which means it doesn’t pollute the atmosphere.</a:t>
            </a:r>
          </a:p>
          <a:p>
            <a:pPr marL="0" indent="0">
              <a:buNone/>
            </a:pPr>
            <a:endParaRPr lang="en-US" dirty="0" smtClean="0"/>
          </a:p>
          <a:p>
            <a:endParaRPr lang="en-US" dirty="0"/>
          </a:p>
        </p:txBody>
      </p:sp>
    </p:spTree>
    <p:extLst>
      <p:ext uri="{BB962C8B-B14F-4D97-AF65-F5344CB8AC3E}">
        <p14:creationId xmlns:p14="http://schemas.microsoft.com/office/powerpoint/2010/main" val="111822572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nodeType="clickEffect">
                                  <p:stCondLst>
                                    <p:cond delay="0"/>
                                  </p:stCondLst>
                                  <p:childTnLst>
                                    <p:animRot by="120000">
                                      <p:cBhvr>
                                        <p:cTn id="13" dur="100" fill="hold">
                                          <p:stCondLst>
                                            <p:cond delay="0"/>
                                          </p:stCondLst>
                                        </p:cTn>
                                        <p:tgtEl>
                                          <p:spTgt spid="3">
                                            <p:txEl>
                                              <p:pRg st="0" end="0"/>
                                            </p:txEl>
                                          </p:spTgt>
                                        </p:tgtEl>
                                        <p:attrNameLst>
                                          <p:attrName>r</p:attrName>
                                        </p:attrNameLst>
                                      </p:cBhvr>
                                    </p:animRot>
                                    <p:animRot by="-240000">
                                      <p:cBhvr>
                                        <p:cTn id="14" dur="200" fill="hold">
                                          <p:stCondLst>
                                            <p:cond delay="200"/>
                                          </p:stCondLst>
                                        </p:cTn>
                                        <p:tgtEl>
                                          <p:spTgt spid="3">
                                            <p:txEl>
                                              <p:pRg st="0" end="0"/>
                                            </p:txEl>
                                          </p:spTgt>
                                        </p:tgtEl>
                                        <p:attrNameLst>
                                          <p:attrName>r</p:attrName>
                                        </p:attrNameLst>
                                      </p:cBhvr>
                                    </p:animRot>
                                    <p:animRot by="240000">
                                      <p:cBhvr>
                                        <p:cTn id="15" dur="200" fill="hold">
                                          <p:stCondLst>
                                            <p:cond delay="400"/>
                                          </p:stCondLst>
                                        </p:cTn>
                                        <p:tgtEl>
                                          <p:spTgt spid="3">
                                            <p:txEl>
                                              <p:pRg st="0" end="0"/>
                                            </p:txEl>
                                          </p:spTgt>
                                        </p:tgtEl>
                                        <p:attrNameLst>
                                          <p:attrName>r</p:attrName>
                                        </p:attrNameLst>
                                      </p:cBhvr>
                                    </p:animRot>
                                    <p:animRot by="-240000">
                                      <p:cBhvr>
                                        <p:cTn id="16" dur="200" fill="hold">
                                          <p:stCondLst>
                                            <p:cond delay="600"/>
                                          </p:stCondLst>
                                        </p:cTn>
                                        <p:tgtEl>
                                          <p:spTgt spid="3">
                                            <p:txEl>
                                              <p:pRg st="0" end="0"/>
                                            </p:txEl>
                                          </p:spTgt>
                                        </p:tgtEl>
                                        <p:attrNameLst>
                                          <p:attrName>r</p:attrName>
                                        </p:attrNameLst>
                                      </p:cBhvr>
                                    </p:animRot>
                                    <p:animRot by="120000">
                                      <p:cBhvr>
                                        <p:cTn id="17" dur="200" fill="hold">
                                          <p:stCondLst>
                                            <p:cond delay="800"/>
                                          </p:stCondLst>
                                        </p:cTn>
                                        <p:tgtEl>
                                          <p:spTgt spid="3">
                                            <p:txEl>
                                              <p:pRg st="0" end="0"/>
                                            </p:txEl>
                                          </p:spTgt>
                                        </p:tgtEl>
                                        <p:attrNameLst>
                                          <p:attrName>r</p:attrName>
                                        </p:attrNameLst>
                                      </p:cBhvr>
                                    </p:animRot>
                                  </p:childTnLst>
                                </p:cTn>
                              </p:par>
                              <p:par>
                                <p:cTn id="18" presetID="32" presetClass="emph" presetSubtype="0" fill="hold" nodeType="withEffect">
                                  <p:stCondLst>
                                    <p:cond delay="0"/>
                                  </p:stCondLst>
                                  <p:childTnLst>
                                    <p:animRot by="120000">
                                      <p:cBhvr>
                                        <p:cTn id="19" dur="100" fill="hold">
                                          <p:stCondLst>
                                            <p:cond delay="0"/>
                                          </p:stCondLst>
                                        </p:cTn>
                                        <p:tgtEl>
                                          <p:spTgt spid="3">
                                            <p:txEl>
                                              <p:pRg st="1" end="1"/>
                                            </p:txEl>
                                          </p:spTgt>
                                        </p:tgtEl>
                                        <p:attrNameLst>
                                          <p:attrName>r</p:attrName>
                                        </p:attrNameLst>
                                      </p:cBhvr>
                                    </p:animRot>
                                    <p:animRot by="-240000">
                                      <p:cBhvr>
                                        <p:cTn id="20" dur="200" fill="hold">
                                          <p:stCondLst>
                                            <p:cond delay="200"/>
                                          </p:stCondLst>
                                        </p:cTn>
                                        <p:tgtEl>
                                          <p:spTgt spid="3">
                                            <p:txEl>
                                              <p:pRg st="1" end="1"/>
                                            </p:txEl>
                                          </p:spTgt>
                                        </p:tgtEl>
                                        <p:attrNameLst>
                                          <p:attrName>r</p:attrName>
                                        </p:attrNameLst>
                                      </p:cBhvr>
                                    </p:animRot>
                                    <p:animRot by="240000">
                                      <p:cBhvr>
                                        <p:cTn id="21" dur="200" fill="hold">
                                          <p:stCondLst>
                                            <p:cond delay="400"/>
                                          </p:stCondLst>
                                        </p:cTn>
                                        <p:tgtEl>
                                          <p:spTgt spid="3">
                                            <p:txEl>
                                              <p:pRg st="1" end="1"/>
                                            </p:txEl>
                                          </p:spTgt>
                                        </p:tgtEl>
                                        <p:attrNameLst>
                                          <p:attrName>r</p:attrName>
                                        </p:attrNameLst>
                                      </p:cBhvr>
                                    </p:animRot>
                                    <p:animRot by="-240000">
                                      <p:cBhvr>
                                        <p:cTn id="22" dur="200" fill="hold">
                                          <p:stCondLst>
                                            <p:cond delay="600"/>
                                          </p:stCondLst>
                                        </p:cTn>
                                        <p:tgtEl>
                                          <p:spTgt spid="3">
                                            <p:txEl>
                                              <p:pRg st="1" end="1"/>
                                            </p:txEl>
                                          </p:spTgt>
                                        </p:tgtEl>
                                        <p:attrNameLst>
                                          <p:attrName>r</p:attrName>
                                        </p:attrNameLst>
                                      </p:cBhvr>
                                    </p:animRot>
                                    <p:animRot by="120000">
                                      <p:cBhvr>
                                        <p:cTn id="23" dur="200" fill="hold">
                                          <p:stCondLst>
                                            <p:cond delay="800"/>
                                          </p:stCondLst>
                                        </p:cTn>
                                        <p:tgtEl>
                                          <p:spTgt spid="3">
                                            <p:txEl>
                                              <p:pRg st="1" end="1"/>
                                            </p:txEl>
                                          </p:spTgt>
                                        </p:tgtEl>
                                        <p:attrNameLst>
                                          <p:attrName>r</p:attrName>
                                        </p:attrNameLst>
                                      </p:cBhvr>
                                    </p:animRot>
                                  </p:childTnLst>
                                </p:cTn>
                              </p:par>
                              <p:par>
                                <p:cTn id="24" presetID="32" presetClass="emph" presetSubtype="0" fill="hold" nodeType="withEffect">
                                  <p:stCondLst>
                                    <p:cond delay="0"/>
                                  </p:stCondLst>
                                  <p:childTnLst>
                                    <p:animRot by="120000">
                                      <p:cBhvr>
                                        <p:cTn id="25" dur="100" fill="hold">
                                          <p:stCondLst>
                                            <p:cond delay="0"/>
                                          </p:stCondLst>
                                        </p:cTn>
                                        <p:tgtEl>
                                          <p:spTgt spid="3">
                                            <p:txEl>
                                              <p:pRg st="2" end="2"/>
                                            </p:txEl>
                                          </p:spTgt>
                                        </p:tgtEl>
                                        <p:attrNameLst>
                                          <p:attrName>r</p:attrName>
                                        </p:attrNameLst>
                                      </p:cBhvr>
                                    </p:animRot>
                                    <p:animRot by="-240000">
                                      <p:cBhvr>
                                        <p:cTn id="26" dur="200" fill="hold">
                                          <p:stCondLst>
                                            <p:cond delay="200"/>
                                          </p:stCondLst>
                                        </p:cTn>
                                        <p:tgtEl>
                                          <p:spTgt spid="3">
                                            <p:txEl>
                                              <p:pRg st="2" end="2"/>
                                            </p:txEl>
                                          </p:spTgt>
                                        </p:tgtEl>
                                        <p:attrNameLst>
                                          <p:attrName>r</p:attrName>
                                        </p:attrNameLst>
                                      </p:cBhvr>
                                    </p:animRot>
                                    <p:animRot by="240000">
                                      <p:cBhvr>
                                        <p:cTn id="27" dur="200" fill="hold">
                                          <p:stCondLst>
                                            <p:cond delay="400"/>
                                          </p:stCondLst>
                                        </p:cTn>
                                        <p:tgtEl>
                                          <p:spTgt spid="3">
                                            <p:txEl>
                                              <p:pRg st="2" end="2"/>
                                            </p:txEl>
                                          </p:spTgt>
                                        </p:tgtEl>
                                        <p:attrNameLst>
                                          <p:attrName>r</p:attrName>
                                        </p:attrNameLst>
                                      </p:cBhvr>
                                    </p:animRot>
                                    <p:animRot by="-240000">
                                      <p:cBhvr>
                                        <p:cTn id="28" dur="200" fill="hold">
                                          <p:stCondLst>
                                            <p:cond delay="600"/>
                                          </p:stCondLst>
                                        </p:cTn>
                                        <p:tgtEl>
                                          <p:spTgt spid="3">
                                            <p:txEl>
                                              <p:pRg st="2" end="2"/>
                                            </p:txEl>
                                          </p:spTgt>
                                        </p:tgtEl>
                                        <p:attrNameLst>
                                          <p:attrName>r</p:attrName>
                                        </p:attrNameLst>
                                      </p:cBhvr>
                                    </p:animRot>
                                    <p:animRot by="120000">
                                      <p:cBhvr>
                                        <p:cTn id="29" dur="200" fill="hold">
                                          <p:stCondLst>
                                            <p:cond delay="800"/>
                                          </p:stCondLst>
                                        </p:cTn>
                                        <p:tgtEl>
                                          <p:spTgt spid="3">
                                            <p:txEl>
                                              <p:pRg st="2" end="2"/>
                                            </p:txEl>
                                          </p:spTgt>
                                        </p:tgtEl>
                                        <p:attrNameLst>
                                          <p:attrName>r</p:attrName>
                                        </p:attrNameLst>
                                      </p:cBhvr>
                                    </p:animRot>
                                  </p:childTnLst>
                                </p:cTn>
                              </p:par>
                              <p:par>
                                <p:cTn id="30" presetID="32" presetClass="emph" presetSubtype="0" fill="hold" nodeType="withEffect">
                                  <p:stCondLst>
                                    <p:cond delay="0"/>
                                  </p:stCondLst>
                                  <p:childTnLst>
                                    <p:animRot by="120000">
                                      <p:cBhvr>
                                        <p:cTn id="31" dur="100" fill="hold">
                                          <p:stCondLst>
                                            <p:cond delay="0"/>
                                          </p:stCondLst>
                                        </p:cTn>
                                        <p:tgtEl>
                                          <p:spTgt spid="3">
                                            <p:txEl>
                                              <p:pRg st="3" end="3"/>
                                            </p:txEl>
                                          </p:spTgt>
                                        </p:tgtEl>
                                        <p:attrNameLst>
                                          <p:attrName>r</p:attrName>
                                        </p:attrNameLst>
                                      </p:cBhvr>
                                    </p:animRot>
                                    <p:animRot by="-240000">
                                      <p:cBhvr>
                                        <p:cTn id="32" dur="200" fill="hold">
                                          <p:stCondLst>
                                            <p:cond delay="200"/>
                                          </p:stCondLst>
                                        </p:cTn>
                                        <p:tgtEl>
                                          <p:spTgt spid="3">
                                            <p:txEl>
                                              <p:pRg st="3" end="3"/>
                                            </p:txEl>
                                          </p:spTgt>
                                        </p:tgtEl>
                                        <p:attrNameLst>
                                          <p:attrName>r</p:attrName>
                                        </p:attrNameLst>
                                      </p:cBhvr>
                                    </p:animRot>
                                    <p:animRot by="240000">
                                      <p:cBhvr>
                                        <p:cTn id="33" dur="200" fill="hold">
                                          <p:stCondLst>
                                            <p:cond delay="400"/>
                                          </p:stCondLst>
                                        </p:cTn>
                                        <p:tgtEl>
                                          <p:spTgt spid="3">
                                            <p:txEl>
                                              <p:pRg st="3" end="3"/>
                                            </p:txEl>
                                          </p:spTgt>
                                        </p:tgtEl>
                                        <p:attrNameLst>
                                          <p:attrName>r</p:attrName>
                                        </p:attrNameLst>
                                      </p:cBhvr>
                                    </p:animRot>
                                    <p:animRot by="-240000">
                                      <p:cBhvr>
                                        <p:cTn id="34" dur="200" fill="hold">
                                          <p:stCondLst>
                                            <p:cond delay="600"/>
                                          </p:stCondLst>
                                        </p:cTn>
                                        <p:tgtEl>
                                          <p:spTgt spid="3">
                                            <p:txEl>
                                              <p:pRg st="3" end="3"/>
                                            </p:txEl>
                                          </p:spTgt>
                                        </p:tgtEl>
                                        <p:attrNameLst>
                                          <p:attrName>r</p:attrName>
                                        </p:attrNameLst>
                                      </p:cBhvr>
                                    </p:animRot>
                                    <p:animRot by="120000">
                                      <p:cBhvr>
                                        <p:cTn id="35" dur="200" fill="hold">
                                          <p:stCondLst>
                                            <p:cond delay="800"/>
                                          </p:stCondLst>
                                        </p:cTn>
                                        <p:tgtEl>
                                          <p:spTgt spid="3">
                                            <p:txEl>
                                              <p:pRg st="3" end="3"/>
                                            </p:txEl>
                                          </p:spTgt>
                                        </p:tgtEl>
                                        <p:attrNameLst>
                                          <p:attrName>r</p:attrName>
                                        </p:attrNameLst>
                                      </p:cBhvr>
                                    </p:animRot>
                                  </p:childTnLst>
                                </p:cTn>
                              </p:par>
                              <p:par>
                                <p:cTn id="36" presetID="32" presetClass="emph" presetSubtype="0" fill="hold" nodeType="withEffect">
                                  <p:stCondLst>
                                    <p:cond delay="0"/>
                                  </p:stCondLst>
                                  <p:childTnLst>
                                    <p:animRot by="120000">
                                      <p:cBhvr>
                                        <p:cTn id="37" dur="100" fill="hold">
                                          <p:stCondLst>
                                            <p:cond delay="0"/>
                                          </p:stCondLst>
                                        </p:cTn>
                                        <p:tgtEl>
                                          <p:spTgt spid="3">
                                            <p:txEl>
                                              <p:pRg st="4" end="4"/>
                                            </p:txEl>
                                          </p:spTgt>
                                        </p:tgtEl>
                                        <p:attrNameLst>
                                          <p:attrName>r</p:attrName>
                                        </p:attrNameLst>
                                      </p:cBhvr>
                                    </p:animRot>
                                    <p:animRot by="-240000">
                                      <p:cBhvr>
                                        <p:cTn id="38" dur="200" fill="hold">
                                          <p:stCondLst>
                                            <p:cond delay="200"/>
                                          </p:stCondLst>
                                        </p:cTn>
                                        <p:tgtEl>
                                          <p:spTgt spid="3">
                                            <p:txEl>
                                              <p:pRg st="4" end="4"/>
                                            </p:txEl>
                                          </p:spTgt>
                                        </p:tgtEl>
                                        <p:attrNameLst>
                                          <p:attrName>r</p:attrName>
                                        </p:attrNameLst>
                                      </p:cBhvr>
                                    </p:animRot>
                                    <p:animRot by="240000">
                                      <p:cBhvr>
                                        <p:cTn id="39" dur="200" fill="hold">
                                          <p:stCondLst>
                                            <p:cond delay="400"/>
                                          </p:stCondLst>
                                        </p:cTn>
                                        <p:tgtEl>
                                          <p:spTgt spid="3">
                                            <p:txEl>
                                              <p:pRg st="4" end="4"/>
                                            </p:txEl>
                                          </p:spTgt>
                                        </p:tgtEl>
                                        <p:attrNameLst>
                                          <p:attrName>r</p:attrName>
                                        </p:attrNameLst>
                                      </p:cBhvr>
                                    </p:animRot>
                                    <p:animRot by="-240000">
                                      <p:cBhvr>
                                        <p:cTn id="40" dur="200" fill="hold">
                                          <p:stCondLst>
                                            <p:cond delay="600"/>
                                          </p:stCondLst>
                                        </p:cTn>
                                        <p:tgtEl>
                                          <p:spTgt spid="3">
                                            <p:txEl>
                                              <p:pRg st="4" end="4"/>
                                            </p:txEl>
                                          </p:spTgt>
                                        </p:tgtEl>
                                        <p:attrNameLst>
                                          <p:attrName>r</p:attrName>
                                        </p:attrNameLst>
                                      </p:cBhvr>
                                    </p:animRot>
                                    <p:animRot by="120000">
                                      <p:cBhvr>
                                        <p:cTn id="41" dur="200" fill="hold">
                                          <p:stCondLst>
                                            <p:cond delay="800"/>
                                          </p:stCondLst>
                                        </p:cTn>
                                        <p:tgtEl>
                                          <p:spTgt spid="3">
                                            <p:txEl>
                                              <p:pRg st="4" end="4"/>
                                            </p:txEl>
                                          </p:spTgt>
                                        </p:tgtEl>
                                        <p:attrNameLst>
                                          <p:attrName>r</p:attrName>
                                        </p:attrNameLst>
                                      </p:cBhvr>
                                    </p:animRot>
                                  </p:childTnLst>
                                </p:cTn>
                              </p:par>
                              <p:par>
                                <p:cTn id="42" presetID="32" presetClass="emph" presetSubtype="0" fill="hold" nodeType="withEffect">
                                  <p:stCondLst>
                                    <p:cond delay="0"/>
                                  </p:stCondLst>
                                  <p:childTnLst>
                                    <p:animRot by="120000">
                                      <p:cBhvr>
                                        <p:cTn id="43" dur="100" fill="hold">
                                          <p:stCondLst>
                                            <p:cond delay="0"/>
                                          </p:stCondLst>
                                        </p:cTn>
                                        <p:tgtEl>
                                          <p:spTgt spid="3">
                                            <p:txEl>
                                              <p:pRg st="5" end="5"/>
                                            </p:txEl>
                                          </p:spTgt>
                                        </p:tgtEl>
                                        <p:attrNameLst>
                                          <p:attrName>r</p:attrName>
                                        </p:attrNameLst>
                                      </p:cBhvr>
                                    </p:animRot>
                                    <p:animRot by="-240000">
                                      <p:cBhvr>
                                        <p:cTn id="44" dur="200" fill="hold">
                                          <p:stCondLst>
                                            <p:cond delay="200"/>
                                          </p:stCondLst>
                                        </p:cTn>
                                        <p:tgtEl>
                                          <p:spTgt spid="3">
                                            <p:txEl>
                                              <p:pRg st="5" end="5"/>
                                            </p:txEl>
                                          </p:spTgt>
                                        </p:tgtEl>
                                        <p:attrNameLst>
                                          <p:attrName>r</p:attrName>
                                        </p:attrNameLst>
                                      </p:cBhvr>
                                    </p:animRot>
                                    <p:animRot by="240000">
                                      <p:cBhvr>
                                        <p:cTn id="45" dur="200" fill="hold">
                                          <p:stCondLst>
                                            <p:cond delay="400"/>
                                          </p:stCondLst>
                                        </p:cTn>
                                        <p:tgtEl>
                                          <p:spTgt spid="3">
                                            <p:txEl>
                                              <p:pRg st="5" end="5"/>
                                            </p:txEl>
                                          </p:spTgt>
                                        </p:tgtEl>
                                        <p:attrNameLst>
                                          <p:attrName>r</p:attrName>
                                        </p:attrNameLst>
                                      </p:cBhvr>
                                    </p:animRot>
                                    <p:animRot by="-240000">
                                      <p:cBhvr>
                                        <p:cTn id="46" dur="200" fill="hold">
                                          <p:stCondLst>
                                            <p:cond delay="600"/>
                                          </p:stCondLst>
                                        </p:cTn>
                                        <p:tgtEl>
                                          <p:spTgt spid="3">
                                            <p:txEl>
                                              <p:pRg st="5" end="5"/>
                                            </p:txEl>
                                          </p:spTgt>
                                        </p:tgtEl>
                                        <p:attrNameLst>
                                          <p:attrName>r</p:attrName>
                                        </p:attrNameLst>
                                      </p:cBhvr>
                                    </p:animRot>
                                    <p:animRot by="120000">
                                      <p:cBhvr>
                                        <p:cTn id="47" dur="200" fill="hold">
                                          <p:stCondLst>
                                            <p:cond delay="800"/>
                                          </p:stCondLst>
                                        </p:cTn>
                                        <p:tgtEl>
                                          <p:spTgt spid="3">
                                            <p:txEl>
                                              <p:pRg st="5" end="5"/>
                                            </p:txEl>
                                          </p:spTgt>
                                        </p:tgtEl>
                                        <p:attrNameLst>
                                          <p:attrName>r</p:attrName>
                                        </p:attrNameLst>
                                      </p:cBhvr>
                                    </p:animRot>
                                  </p:childTnLst>
                                </p:cTn>
                              </p:par>
                              <p:par>
                                <p:cTn id="48" presetID="32" presetClass="emph" presetSubtype="0" fill="hold" nodeType="withEffect">
                                  <p:stCondLst>
                                    <p:cond delay="0"/>
                                  </p:stCondLst>
                                  <p:childTnLst>
                                    <p:animRot by="120000">
                                      <p:cBhvr>
                                        <p:cTn id="49" dur="100" fill="hold">
                                          <p:stCondLst>
                                            <p:cond delay="0"/>
                                          </p:stCondLst>
                                        </p:cTn>
                                        <p:tgtEl>
                                          <p:spTgt spid="3">
                                            <p:txEl>
                                              <p:pRg st="6" end="6"/>
                                            </p:txEl>
                                          </p:spTgt>
                                        </p:tgtEl>
                                        <p:attrNameLst>
                                          <p:attrName>r</p:attrName>
                                        </p:attrNameLst>
                                      </p:cBhvr>
                                    </p:animRot>
                                    <p:animRot by="-240000">
                                      <p:cBhvr>
                                        <p:cTn id="50" dur="200" fill="hold">
                                          <p:stCondLst>
                                            <p:cond delay="200"/>
                                          </p:stCondLst>
                                        </p:cTn>
                                        <p:tgtEl>
                                          <p:spTgt spid="3">
                                            <p:txEl>
                                              <p:pRg st="6" end="6"/>
                                            </p:txEl>
                                          </p:spTgt>
                                        </p:tgtEl>
                                        <p:attrNameLst>
                                          <p:attrName>r</p:attrName>
                                        </p:attrNameLst>
                                      </p:cBhvr>
                                    </p:animRot>
                                    <p:animRot by="240000">
                                      <p:cBhvr>
                                        <p:cTn id="51" dur="200" fill="hold">
                                          <p:stCondLst>
                                            <p:cond delay="400"/>
                                          </p:stCondLst>
                                        </p:cTn>
                                        <p:tgtEl>
                                          <p:spTgt spid="3">
                                            <p:txEl>
                                              <p:pRg st="6" end="6"/>
                                            </p:txEl>
                                          </p:spTgt>
                                        </p:tgtEl>
                                        <p:attrNameLst>
                                          <p:attrName>r</p:attrName>
                                        </p:attrNameLst>
                                      </p:cBhvr>
                                    </p:animRot>
                                    <p:animRot by="-240000">
                                      <p:cBhvr>
                                        <p:cTn id="52" dur="200" fill="hold">
                                          <p:stCondLst>
                                            <p:cond delay="600"/>
                                          </p:stCondLst>
                                        </p:cTn>
                                        <p:tgtEl>
                                          <p:spTgt spid="3">
                                            <p:txEl>
                                              <p:pRg st="6" end="6"/>
                                            </p:txEl>
                                          </p:spTgt>
                                        </p:tgtEl>
                                        <p:attrNameLst>
                                          <p:attrName>r</p:attrName>
                                        </p:attrNameLst>
                                      </p:cBhvr>
                                    </p:animRot>
                                    <p:animRot by="120000">
                                      <p:cBhvr>
                                        <p:cTn id="53" dur="200" fill="hold">
                                          <p:stCondLst>
                                            <p:cond delay="800"/>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Disadvantages</a:t>
            </a:r>
            <a:endParaRPr lang="en-US" dirty="0"/>
          </a:p>
        </p:txBody>
      </p:sp>
      <p:sp>
        <p:nvSpPr>
          <p:cNvPr id="3" name="Content Placeholder 2"/>
          <p:cNvSpPr>
            <a:spLocks noGrp="1"/>
          </p:cNvSpPr>
          <p:nvPr>
            <p:ph idx="1"/>
          </p:nvPr>
        </p:nvSpPr>
        <p:spPr/>
        <p:txBody>
          <a:bodyPr/>
          <a:lstStyle/>
          <a:p>
            <a:r>
              <a:rPr lang="en-US" dirty="0" smtClean="0"/>
              <a:t>Disadvantages of hydroelectricity are-</a:t>
            </a:r>
          </a:p>
          <a:p>
            <a:pPr>
              <a:buFont typeface="Wingdings" pitchFamily="2" charset="2"/>
              <a:buChar char="v"/>
            </a:pPr>
            <a:r>
              <a:rPr lang="en-US" sz="1800" dirty="0" smtClean="0"/>
              <a:t>Dams are very expensive</a:t>
            </a:r>
          </a:p>
          <a:p>
            <a:pPr>
              <a:buFont typeface="Wingdings" pitchFamily="2" charset="2"/>
              <a:buChar char="v"/>
            </a:pPr>
            <a:r>
              <a:rPr lang="en-US" sz="1800" dirty="0" smtClean="0"/>
              <a:t>Many people have to move so their houses and farms don’t flood.</a:t>
            </a:r>
          </a:p>
          <a:p>
            <a:pPr>
              <a:buFont typeface="Wingdings" pitchFamily="2" charset="2"/>
              <a:buChar char="v"/>
            </a:pPr>
            <a:r>
              <a:rPr lang="en-US" sz="1800" dirty="0" smtClean="0"/>
              <a:t>Old dams can and have breached (gave under the weight of the water) and caused massive floods and many deaths.</a:t>
            </a:r>
          </a:p>
          <a:p>
            <a:pPr>
              <a:buFont typeface="Wingdings" pitchFamily="2" charset="2"/>
              <a:buChar char="v"/>
            </a:pPr>
            <a:r>
              <a:rPr lang="en-US" sz="1800" dirty="0" smtClean="0"/>
              <a:t>Large dams can cause ecological problems.</a:t>
            </a:r>
          </a:p>
          <a:p>
            <a:pPr>
              <a:buFont typeface="Wingdings" pitchFamily="2" charset="2"/>
              <a:buChar char="v"/>
            </a:pPr>
            <a:r>
              <a:rPr lang="en-US" sz="1800" dirty="0" smtClean="0"/>
              <a:t>Natural environments can be destroyed by floods.</a:t>
            </a:r>
            <a:endParaRPr lang="en-US" sz="1800" dirty="0"/>
          </a:p>
        </p:txBody>
      </p:sp>
    </p:spTree>
    <p:extLst>
      <p:ext uri="{BB962C8B-B14F-4D97-AF65-F5344CB8AC3E}">
        <p14:creationId xmlns:p14="http://schemas.microsoft.com/office/powerpoint/2010/main" val="203857097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7"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3">
                                            <p:txEl>
                                              <p:pRg st="0" end="0"/>
                                            </p:txEl>
                                          </p:spTgt>
                                        </p:tgtEl>
                                      </p:cBhvr>
                                    </p:animEffect>
                                  </p:childTnLst>
                                </p:cTn>
                              </p:par>
                              <p:par>
                                <p:cTn id="22" presetID="25" presetClass="entr" presetSubtype="0" fill="hold" nodeType="with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p:cTn id="24"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7"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3">
                                            <p:txEl>
                                              <p:pRg st="1" end="1"/>
                                            </p:txEl>
                                          </p:spTgt>
                                        </p:tgtEl>
                                      </p:cBhvr>
                                    </p:animEffect>
                                  </p:childTnLst>
                                </p:cTn>
                              </p:par>
                              <p:par>
                                <p:cTn id="32" presetID="25" presetClass="entr" presetSubtype="0" fill="hold" nodeType="with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 calcmode="lin" valueType="num">
                                      <p:cBhvr>
                                        <p:cTn id="34"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7"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3">
                                            <p:txEl>
                                              <p:pRg st="2" end="2"/>
                                            </p:txEl>
                                          </p:spTgt>
                                        </p:tgtEl>
                                      </p:cBhvr>
                                    </p:animEffect>
                                  </p:childTnLst>
                                </p:cTn>
                              </p:par>
                              <p:par>
                                <p:cTn id="42" presetID="25" presetClass="entr" presetSubtype="0" fill="hold" nodeType="with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 calcmode="lin" valueType="num">
                                      <p:cBhvr>
                                        <p:cTn id="44"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7"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3">
                                            <p:txEl>
                                              <p:pRg st="3" end="3"/>
                                            </p:txEl>
                                          </p:spTgt>
                                        </p:tgtEl>
                                      </p:cBhvr>
                                    </p:animEffect>
                                  </p:childTnLst>
                                </p:cTn>
                              </p:par>
                              <p:par>
                                <p:cTn id="52" presetID="25" presetClass="entr" presetSubtype="0" fill="hold" nodeType="with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 calcmode="lin" valueType="num">
                                      <p:cBhvr>
                                        <p:cTn id="54"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7"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3">
                                            <p:txEl>
                                              <p:pRg st="4" end="4"/>
                                            </p:txEl>
                                          </p:spTgt>
                                        </p:tgtEl>
                                      </p:cBhvr>
                                    </p:animEffect>
                                  </p:childTnLst>
                                </p:cTn>
                              </p:par>
                              <p:par>
                                <p:cTn id="62" presetID="25" presetClass="entr" presetSubtype="0" fill="hold" nodeType="withEffect">
                                  <p:stCondLst>
                                    <p:cond delay="0"/>
                                  </p:stCondLst>
                                  <p:childTnLst>
                                    <p:set>
                                      <p:cBhvr>
                                        <p:cTn id="63" dur="1" fill="hold">
                                          <p:stCondLst>
                                            <p:cond delay="0"/>
                                          </p:stCondLst>
                                        </p:cTn>
                                        <p:tgtEl>
                                          <p:spTgt spid="3">
                                            <p:txEl>
                                              <p:pRg st="5" end="5"/>
                                            </p:txEl>
                                          </p:spTgt>
                                        </p:tgtEl>
                                        <p:attrNameLst>
                                          <p:attrName>style.visibility</p:attrName>
                                        </p:attrNameLst>
                                      </p:cBhvr>
                                      <p:to>
                                        <p:strVal val="visible"/>
                                      </p:to>
                                    </p:set>
                                    <p:anim calcmode="lin" valueType="num">
                                      <p:cBhvr>
                                        <p:cTn id="64"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65"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66"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67"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8"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69"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70"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71" dur="1000" decel="50000">
                                          <p:stCondLst>
                                            <p:cond delay="0"/>
                                          </p:stCondLst>
                                        </p:cTn>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Applications</a:t>
            </a:r>
            <a:endParaRPr lang="en-US" dirty="0"/>
          </a:p>
        </p:txBody>
      </p:sp>
      <p:sp>
        <p:nvSpPr>
          <p:cNvPr id="3" name="Content Placeholder 2"/>
          <p:cNvSpPr>
            <a:spLocks noGrp="1"/>
          </p:cNvSpPr>
          <p:nvPr>
            <p:ph idx="1"/>
          </p:nvPr>
        </p:nvSpPr>
        <p:spPr/>
        <p:txBody>
          <a:bodyPr/>
          <a:lstStyle/>
          <a:p>
            <a:pPr marL="0" indent="0">
              <a:buNone/>
            </a:pPr>
            <a:r>
              <a:rPr lang="en-US" dirty="0" smtClean="0"/>
              <a:t>Other applications are</a:t>
            </a:r>
          </a:p>
          <a:p>
            <a:r>
              <a:rPr lang="en-US" dirty="0" smtClean="0"/>
              <a:t>Provides facilities for water sports</a:t>
            </a:r>
          </a:p>
          <a:p>
            <a:r>
              <a:rPr lang="en-US" dirty="0" smtClean="0"/>
              <a:t>Provides a tourist attraction</a:t>
            </a:r>
          </a:p>
          <a:p>
            <a:r>
              <a:rPr lang="en-US" dirty="0" smtClean="0"/>
              <a:t>Aquaculture in reservoirs</a:t>
            </a:r>
          </a:p>
          <a:p>
            <a:r>
              <a:rPr lang="en-US" dirty="0" smtClean="0"/>
              <a:t>Irrigation</a:t>
            </a:r>
          </a:p>
          <a:p>
            <a:r>
              <a:rPr lang="en-US" dirty="0" smtClean="0"/>
              <a:t>And  supports agriculture with a constant </a:t>
            </a:r>
            <a:r>
              <a:rPr lang="en-US" smtClean="0"/>
              <a:t>water supply.</a:t>
            </a:r>
            <a:endParaRPr lang="en-US" dirty="0" smtClean="0"/>
          </a:p>
          <a:p>
            <a:endParaRPr lang="en-US" dirty="0"/>
          </a:p>
        </p:txBody>
      </p:sp>
    </p:spTree>
    <p:extLst>
      <p:ext uri="{BB962C8B-B14F-4D97-AF65-F5344CB8AC3E}">
        <p14:creationId xmlns:p14="http://schemas.microsoft.com/office/powerpoint/2010/main" val="30838342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335</Words>
  <Application>Microsoft Office PowerPoint</Application>
  <PresentationFormat>On-screen Show (4:3)</PresentationFormat>
  <Paragraphs>31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Hydroelectricity</vt:lpstr>
      <vt:lpstr>How Hydroelectricity Works</vt:lpstr>
      <vt:lpstr>History of Hydroelectricity</vt:lpstr>
      <vt:lpstr>Advantages</vt:lpstr>
      <vt:lpstr>Disadvantages</vt:lpstr>
      <vt:lpstr>Other Applications</vt:lpstr>
    </vt:vector>
  </TitlesOfParts>
  <Company>Franklin Township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Hydroelectricity</dc:title>
  <dc:creator>Ally Ivanitski</dc:creator>
  <cp:lastModifiedBy>Ally Ivanitski</cp:lastModifiedBy>
  <cp:revision>9</cp:revision>
  <dcterms:created xsi:type="dcterms:W3CDTF">2012-04-02T18:06:54Z</dcterms:created>
  <dcterms:modified xsi:type="dcterms:W3CDTF">2012-04-12T16:22:16Z</dcterms:modified>
</cp:coreProperties>
</file>